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slide" Target="slides/slide4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eee5395b5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eee5395b5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eee5395b5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eee5395b5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eee5395b5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eee5395b5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ee5395b58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ee5395b5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eee5395b58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eee5395b5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ee5395b5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ee5395b5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eee5395b58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eee5395b58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eee5395b58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eee5395b5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eee5395b5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eee5395b5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eee5395b58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eee5395b58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eee5395b5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eee5395b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eee5395b58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eee5395b58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eee5395b58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eee5395b58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eee5395b58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eee5395b58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eee5395b58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eee5395b58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eee5395b58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eee5395b58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eee5395b58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eee5395b58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eee5395b58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eee5395b58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eee5395b58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eee5395b58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eee5395b58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eee5395b58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eee5395b58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eee5395b58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eee5395b5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eee5395b5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eee5395b58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eee5395b58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ef0583b831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ef0583b831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ef0583b831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ef0583b831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ef0583b831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ef0583b831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ef0583b831_4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ef0583b831_4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ef0583b831_4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ef0583b831_4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ef0583b831_4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ef0583b831_4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ef0583b831_4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ef0583b831_4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ef0583b831_4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ef0583b831_4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ef0583b831_4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ef0583b831_4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eee5395b5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eee5395b5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ef0583b831_4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ef0583b831_4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ef0583b831_4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ef0583b831_4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ef0583b831_4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ef0583b831_4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ef0583b831_4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ef0583b831_4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ef0583b831_4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ef0583b831_4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ef0583b831_4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ef0583b831_4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eee5395b5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eee5395b5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eee5395b5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eee5395b5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eee5395b5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eee5395b5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eee5395b5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eee5395b5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ee5395b5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ee5395b5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jenkins.io/doc/book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Relationship Id="rId4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Relationship Id="rId4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Relationship Id="rId4" Type="http://schemas.openxmlformats.org/officeDocument/2006/relationships/image" Target="../media/image41.png"/><Relationship Id="rId5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Jenkins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Installing Jenkins</a:t>
            </a:r>
            <a:endParaRPr/>
          </a:p>
        </p:txBody>
      </p:sp>
      <p:sp>
        <p:nvSpPr>
          <p:cNvPr id="105" name="Google Shape;10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https://www.jenkins.io/doc/book/</a:t>
            </a:r>
            <a:endParaRPr sz="2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200"/>
              <a:t>Task 1</a:t>
            </a:r>
            <a:endParaRPr sz="1200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rPr lang="en-GB" sz="1200"/>
              <a:t>Build and install Jenkins</a:t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475" y="152400"/>
            <a:ext cx="823061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000" y="152400"/>
            <a:ext cx="7784489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400" y="152400"/>
            <a:ext cx="717571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388" y="215700"/>
            <a:ext cx="7985224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0858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450" y="152400"/>
            <a:ext cx="774192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325" y="227701"/>
            <a:ext cx="7792323" cy="421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9"/>
          <p:cNvSpPr txBox="1"/>
          <p:nvPr/>
        </p:nvSpPr>
        <p:spPr>
          <a:xfrm>
            <a:off x="524325" y="4486725"/>
            <a:ext cx="455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https://www.jenkins.io/doc/book/managing/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first jenkins project</a:t>
            </a:r>
            <a:endParaRPr/>
          </a:p>
        </p:txBody>
      </p:sp>
      <p:pic>
        <p:nvPicPr>
          <p:cNvPr id="147" name="Google Shape;147;p30"/>
          <p:cNvPicPr preferRelativeResize="0"/>
          <p:nvPr/>
        </p:nvPicPr>
        <p:blipFill rotWithShape="1">
          <a:blip r:embed="rId3">
            <a:alphaModFix/>
          </a:blip>
          <a:srcRect b="0" l="0" r="62158" t="0"/>
          <a:stretch/>
        </p:blipFill>
        <p:spPr>
          <a:xfrm>
            <a:off x="152400" y="1170125"/>
            <a:ext cx="2767524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4025" y="1170125"/>
            <a:ext cx="4728499" cy="3708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30"/>
          <p:cNvCxnSpPr/>
          <p:nvPr/>
        </p:nvCxnSpPr>
        <p:spPr>
          <a:xfrm flipH="1" rot="10800000">
            <a:off x="2927850" y="2714100"/>
            <a:ext cx="1044600" cy="15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Settings</a:t>
            </a:r>
            <a:endParaRPr/>
          </a:p>
        </p:txBody>
      </p:sp>
      <p:pic>
        <p:nvPicPr>
          <p:cNvPr id="155" name="Google Shape;155;p31"/>
          <p:cNvPicPr preferRelativeResize="0"/>
          <p:nvPr/>
        </p:nvPicPr>
        <p:blipFill rotWithShape="1">
          <a:blip r:embed="rId3">
            <a:alphaModFix/>
          </a:blip>
          <a:srcRect b="0" l="0" r="30497" t="2515"/>
          <a:stretch/>
        </p:blipFill>
        <p:spPr>
          <a:xfrm>
            <a:off x="415525" y="1169875"/>
            <a:ext cx="3510559" cy="385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5649" y="1205613"/>
            <a:ext cx="4827489" cy="3820977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1"/>
          <p:cNvSpPr/>
          <p:nvPr/>
        </p:nvSpPr>
        <p:spPr>
          <a:xfrm>
            <a:off x="5214725" y="3521325"/>
            <a:ext cx="1930800" cy="1194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0000"/>
              </a:highlight>
            </a:endParaRPr>
          </a:p>
        </p:txBody>
      </p:sp>
      <p:sp>
        <p:nvSpPr>
          <p:cNvPr id="158" name="Google Shape;158;p31"/>
          <p:cNvSpPr/>
          <p:nvPr/>
        </p:nvSpPr>
        <p:spPr>
          <a:xfrm>
            <a:off x="1553025" y="4550025"/>
            <a:ext cx="1881300" cy="166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0000"/>
              </a:highlight>
            </a:endParaRPr>
          </a:p>
        </p:txBody>
      </p:sp>
      <p:sp>
        <p:nvSpPr>
          <p:cNvPr id="159" name="Google Shape;159;p31"/>
          <p:cNvSpPr/>
          <p:nvPr/>
        </p:nvSpPr>
        <p:spPr>
          <a:xfrm>
            <a:off x="1357250" y="3800325"/>
            <a:ext cx="1881300" cy="166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Jenkins</a:t>
            </a:r>
            <a:endParaRPr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Jenkins is an </a:t>
            </a:r>
            <a:r>
              <a:rPr lang="en-GB"/>
              <a:t>automation</a:t>
            </a:r>
            <a:r>
              <a:rPr lang="en-GB"/>
              <a:t> tool that allows you to: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Build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Test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Deploy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This is not just limited to code but can be used to automate any task (e.g. run python, batch jobs, ansible scripts, e.t.c)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575" y="152400"/>
            <a:ext cx="6853156" cy="48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2"/>
          <p:cNvSpPr/>
          <p:nvPr/>
        </p:nvSpPr>
        <p:spPr>
          <a:xfrm>
            <a:off x="2654975" y="3671675"/>
            <a:ext cx="2907900" cy="474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725" y="104925"/>
            <a:ext cx="649388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Exercise</a:t>
            </a:r>
            <a:r>
              <a:rPr lang="en-GB"/>
              <a:t> </a:t>
            </a:r>
            <a:endParaRPr/>
          </a:p>
        </p:txBody>
      </p:sp>
      <p:sp>
        <p:nvSpPr>
          <p:cNvPr id="176" name="Google Shape;176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Create more freestyle jobs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Jobs with </a:t>
            </a:r>
            <a:r>
              <a:rPr lang="en-GB"/>
              <a:t>Environment</a:t>
            </a:r>
            <a:r>
              <a:rPr lang="en-GB"/>
              <a:t> variables</a:t>
            </a:r>
            <a:endParaRPr/>
          </a:p>
        </p:txBody>
      </p:sp>
      <p:pic>
        <p:nvPicPr>
          <p:cNvPr id="182" name="Google Shape;182;p35"/>
          <p:cNvPicPr preferRelativeResize="0"/>
          <p:nvPr/>
        </p:nvPicPr>
        <p:blipFill rotWithShape="1">
          <a:blip r:embed="rId3">
            <a:alphaModFix/>
          </a:blip>
          <a:srcRect b="0" l="0" r="30666" t="0"/>
          <a:stretch/>
        </p:blipFill>
        <p:spPr>
          <a:xfrm>
            <a:off x="311700" y="1075150"/>
            <a:ext cx="3367875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5"/>
          <p:cNvSpPr/>
          <p:nvPr/>
        </p:nvSpPr>
        <p:spPr>
          <a:xfrm>
            <a:off x="1582625" y="3837850"/>
            <a:ext cx="2065200" cy="142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0000"/>
              </a:highlight>
            </a:endParaRPr>
          </a:p>
        </p:txBody>
      </p:sp>
      <p:pic>
        <p:nvPicPr>
          <p:cNvPr id="184" name="Google Shape;18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2675" y="1075150"/>
            <a:ext cx="4831119" cy="3820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35"/>
          <p:cNvCxnSpPr/>
          <p:nvPr/>
        </p:nvCxnSpPr>
        <p:spPr>
          <a:xfrm>
            <a:off x="3378875" y="3901150"/>
            <a:ext cx="783300" cy="7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950" y="152400"/>
            <a:ext cx="5542313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6"/>
          <p:cNvSpPr/>
          <p:nvPr/>
        </p:nvSpPr>
        <p:spPr>
          <a:xfrm>
            <a:off x="3149425" y="3260200"/>
            <a:ext cx="2065200" cy="142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Exercise </a:t>
            </a:r>
            <a:endParaRPr/>
          </a:p>
        </p:txBody>
      </p:sp>
      <p:sp>
        <p:nvSpPr>
          <p:cNvPr id="197" name="Google Shape;197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Create more freestyle jobs with Environment variables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Jenkins workspace</a:t>
            </a:r>
            <a:endParaRPr/>
          </a:p>
        </p:txBody>
      </p:sp>
      <p:pic>
        <p:nvPicPr>
          <p:cNvPr id="203" name="Google Shape;20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1800" y="1017725"/>
            <a:ext cx="4655181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8"/>
          <p:cNvSpPr/>
          <p:nvPr/>
        </p:nvSpPr>
        <p:spPr>
          <a:xfrm>
            <a:off x="3647950" y="3006975"/>
            <a:ext cx="2065200" cy="142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9"/>
          <p:cNvPicPr preferRelativeResize="0"/>
          <p:nvPr/>
        </p:nvPicPr>
        <p:blipFill rotWithShape="1">
          <a:blip r:embed="rId3">
            <a:alphaModFix/>
          </a:blip>
          <a:srcRect b="0" l="0" r="23189" t="2572"/>
          <a:stretch/>
        </p:blipFill>
        <p:spPr>
          <a:xfrm>
            <a:off x="152400" y="276950"/>
            <a:ext cx="3724999" cy="471415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9"/>
          <p:cNvSpPr/>
          <p:nvPr/>
        </p:nvSpPr>
        <p:spPr>
          <a:xfrm>
            <a:off x="1780475" y="2389750"/>
            <a:ext cx="2097000" cy="48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0000"/>
              </a:highlight>
            </a:endParaRPr>
          </a:p>
        </p:txBody>
      </p:sp>
      <p:pic>
        <p:nvPicPr>
          <p:cNvPr id="211" name="Google Shape;21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1100" y="1454650"/>
            <a:ext cx="4785275" cy="3009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" name="Google Shape;212;p39"/>
          <p:cNvCxnSpPr>
            <a:stCxn id="210" idx="3"/>
          </p:cNvCxnSpPr>
          <p:nvPr/>
        </p:nvCxnSpPr>
        <p:spPr>
          <a:xfrm flipH="1" rot="10800000">
            <a:off x="3877475" y="2627200"/>
            <a:ext cx="2033700" cy="3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Explore Jenkins file system</a:t>
            </a:r>
            <a:endParaRPr/>
          </a:p>
        </p:txBody>
      </p:sp>
      <p:pic>
        <p:nvPicPr>
          <p:cNvPr id="218" name="Google Shape;21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5525" y="1534125"/>
            <a:ext cx="4540075" cy="45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5525" y="2255775"/>
            <a:ext cx="4658750" cy="6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freestyle job with Github Source Code managent</a:t>
            </a:r>
            <a:endParaRPr/>
          </a:p>
        </p:txBody>
      </p:sp>
      <p:pic>
        <p:nvPicPr>
          <p:cNvPr id="225" name="Google Shape;22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6050" y="1178025"/>
            <a:ext cx="4631484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1"/>
          <p:cNvSpPr/>
          <p:nvPr/>
        </p:nvSpPr>
        <p:spPr>
          <a:xfrm>
            <a:off x="2186050" y="3869500"/>
            <a:ext cx="2190000" cy="862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013" y="112375"/>
            <a:ext cx="632396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Configuring </a:t>
            </a:r>
            <a:r>
              <a:rPr lang="en-GB"/>
              <a:t>permanent</a:t>
            </a:r>
            <a:r>
              <a:rPr lang="en-GB"/>
              <a:t> agents </a:t>
            </a:r>
            <a:endParaRPr/>
          </a:p>
        </p:txBody>
      </p:sp>
      <p:pic>
        <p:nvPicPr>
          <p:cNvPr id="232" name="Google Shape;23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750" y="1185950"/>
            <a:ext cx="6132201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Configuring cloud agents</a:t>
            </a:r>
            <a:endParaRPr/>
          </a:p>
        </p:txBody>
      </p:sp>
      <p:pic>
        <p:nvPicPr>
          <p:cNvPr id="238" name="Google Shape;238;p43"/>
          <p:cNvPicPr preferRelativeResize="0"/>
          <p:nvPr/>
        </p:nvPicPr>
        <p:blipFill rotWithShape="1">
          <a:blip r:embed="rId3">
            <a:alphaModFix/>
          </a:blip>
          <a:srcRect b="9" l="0" r="7885" t="2123"/>
          <a:stretch/>
        </p:blipFill>
        <p:spPr>
          <a:xfrm>
            <a:off x="199825" y="1337325"/>
            <a:ext cx="4603423" cy="30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5648" y="1170125"/>
            <a:ext cx="4035952" cy="33496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Google Shape;240;p43"/>
          <p:cNvCxnSpPr/>
          <p:nvPr/>
        </p:nvCxnSpPr>
        <p:spPr>
          <a:xfrm>
            <a:off x="4803250" y="2298750"/>
            <a:ext cx="1226400" cy="3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1" name="Google Shape;241;p43"/>
          <p:cNvSpPr/>
          <p:nvPr/>
        </p:nvSpPr>
        <p:spPr>
          <a:xfrm>
            <a:off x="4030750" y="2184000"/>
            <a:ext cx="772500" cy="245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2575"/>
            <a:ext cx="8839204" cy="3655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349152" cy="346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6052" y="611350"/>
            <a:ext cx="4337647" cy="269678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3" name="Google Shape;253;p45"/>
          <p:cNvSpPr/>
          <p:nvPr/>
        </p:nvSpPr>
        <p:spPr>
          <a:xfrm>
            <a:off x="5352225" y="917900"/>
            <a:ext cx="772500" cy="245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0000"/>
              </a:highlight>
            </a:endParaRPr>
          </a:p>
        </p:txBody>
      </p:sp>
      <p:sp>
        <p:nvSpPr>
          <p:cNvPr id="254" name="Google Shape;254;p45"/>
          <p:cNvSpPr/>
          <p:nvPr/>
        </p:nvSpPr>
        <p:spPr>
          <a:xfrm>
            <a:off x="6707425" y="1647975"/>
            <a:ext cx="772500" cy="245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0000"/>
              </a:highlight>
            </a:endParaRPr>
          </a:p>
        </p:txBody>
      </p:sp>
      <p:cxnSp>
        <p:nvCxnSpPr>
          <p:cNvPr id="255" name="Google Shape;255;p45"/>
          <p:cNvCxnSpPr/>
          <p:nvPr/>
        </p:nvCxnSpPr>
        <p:spPr>
          <a:xfrm flipH="1" rot="10800000">
            <a:off x="3766625" y="1582550"/>
            <a:ext cx="2001900" cy="1653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agent connector</a:t>
            </a:r>
            <a:endParaRPr/>
          </a:p>
        </p:txBody>
      </p:sp>
      <p:sp>
        <p:nvSpPr>
          <p:cNvPr id="261" name="Google Shape;261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1D1C1D"/>
                </a:solidFill>
              </a:rPr>
              <a:t>proxy connection from jenkins master to localhost by running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docker run -d --restart=always -p 127.0.0.1:2376:2375 --network jenkins -v /var/run/docker.sock:/var/run/docker.sock alpine/socat tcp-listen:2375,fork,reuseaddr unix-connect:/var/run/docker.sock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1D1C1D"/>
                </a:solidFill>
              </a:rPr>
              <a:t>Get proxy IP</a:t>
            </a:r>
            <a:endParaRPr sz="1500">
              <a:solidFill>
                <a:srgbClr val="1D1C1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900">
                <a:solidFill>
                  <a:srgbClr val="1D1C1D"/>
                </a:solidFill>
                <a:latin typeface="Courier New"/>
                <a:ea typeface="Courier New"/>
                <a:cs typeface="Courier New"/>
                <a:sym typeface="Courier New"/>
              </a:rPr>
              <a:t>docker inspect "$(docker container ls |grep alpine/socat |awk '{print $1}')" | grep IPAddress</a:t>
            </a:r>
            <a:endParaRPr sz="900">
              <a:solidFill>
                <a:srgbClr val="1D1C1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000" y="152400"/>
            <a:ext cx="813600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7"/>
          <p:cNvSpPr/>
          <p:nvPr/>
        </p:nvSpPr>
        <p:spPr>
          <a:xfrm>
            <a:off x="2661775" y="1558875"/>
            <a:ext cx="772500" cy="245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0000"/>
              </a:highlight>
            </a:endParaRPr>
          </a:p>
        </p:txBody>
      </p:sp>
      <p:sp>
        <p:nvSpPr>
          <p:cNvPr id="268" name="Google Shape;268;p47"/>
          <p:cNvSpPr/>
          <p:nvPr/>
        </p:nvSpPr>
        <p:spPr>
          <a:xfrm>
            <a:off x="2725100" y="2106925"/>
            <a:ext cx="772500" cy="245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0000"/>
              </a:highlight>
            </a:endParaRPr>
          </a:p>
        </p:txBody>
      </p:sp>
      <p:sp>
        <p:nvSpPr>
          <p:cNvPr id="269" name="Google Shape;269;p47"/>
          <p:cNvSpPr/>
          <p:nvPr/>
        </p:nvSpPr>
        <p:spPr>
          <a:xfrm>
            <a:off x="7867500" y="3327575"/>
            <a:ext cx="772500" cy="245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0000"/>
              </a:highlight>
            </a:endParaRPr>
          </a:p>
        </p:txBody>
      </p:sp>
      <p:sp>
        <p:nvSpPr>
          <p:cNvPr id="270" name="Google Shape;270;p47"/>
          <p:cNvSpPr/>
          <p:nvPr/>
        </p:nvSpPr>
        <p:spPr>
          <a:xfrm>
            <a:off x="2628350" y="4745700"/>
            <a:ext cx="772500" cy="245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200" y="152400"/>
            <a:ext cx="7367772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8"/>
          <p:cNvSpPr/>
          <p:nvPr/>
        </p:nvSpPr>
        <p:spPr>
          <a:xfrm>
            <a:off x="3508500" y="2241425"/>
            <a:ext cx="1452900" cy="441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</a:t>
            </a:r>
            <a:r>
              <a:rPr lang="en-GB"/>
              <a:t> docker agent template</a:t>
            </a:r>
            <a:endParaRPr/>
          </a:p>
        </p:txBody>
      </p:sp>
      <p:pic>
        <p:nvPicPr>
          <p:cNvPr id="282" name="Google Shape;28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7021" y="1122650"/>
            <a:ext cx="3777946" cy="3820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3" name="Google Shape;283;p49"/>
          <p:cNvGrpSpPr/>
          <p:nvPr/>
        </p:nvGrpSpPr>
        <p:grpSpPr>
          <a:xfrm>
            <a:off x="413550" y="1122650"/>
            <a:ext cx="3980721" cy="3820974"/>
            <a:chOff x="413550" y="1122650"/>
            <a:chExt cx="3980721" cy="3820974"/>
          </a:xfrm>
        </p:grpSpPr>
        <p:pic>
          <p:nvPicPr>
            <p:cNvPr id="284" name="Google Shape;284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3550" y="1122650"/>
              <a:ext cx="3980721" cy="3820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4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111925" y="2978300"/>
              <a:ext cx="1224450" cy="380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Configure project to run on an agent</a:t>
            </a:r>
            <a:endParaRPr/>
          </a:p>
        </p:txBody>
      </p:sp>
      <p:pic>
        <p:nvPicPr>
          <p:cNvPr id="291" name="Google Shape;29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975" y="1170125"/>
            <a:ext cx="3939852" cy="3820977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50"/>
          <p:cNvSpPr/>
          <p:nvPr/>
        </p:nvSpPr>
        <p:spPr>
          <a:xfrm>
            <a:off x="3397700" y="3460075"/>
            <a:ext cx="1682400" cy="61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0000"/>
              </a:highlight>
            </a:endParaRPr>
          </a:p>
        </p:txBody>
      </p:sp>
      <p:sp>
        <p:nvSpPr>
          <p:cNvPr id="293" name="Google Shape;293;p50"/>
          <p:cNvSpPr/>
          <p:nvPr/>
        </p:nvSpPr>
        <p:spPr>
          <a:xfrm>
            <a:off x="2917075" y="1436350"/>
            <a:ext cx="772500" cy="245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Exercise</a:t>
            </a:r>
            <a:endParaRPr/>
          </a:p>
        </p:txBody>
      </p:sp>
      <p:sp>
        <p:nvSpPr>
          <p:cNvPr id="299" name="Google Shape;299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Run python on docker cloud agent.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What’s the result?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Jenkins Infrastructure</a:t>
            </a:r>
            <a:endParaRPr/>
          </a:p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Jenkins Master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Controls Pipeline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Schedules builds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Agents/Minions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Perform the builds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Configure agent for Python</a:t>
            </a:r>
            <a:endParaRPr/>
          </a:p>
        </p:txBody>
      </p:sp>
      <p:pic>
        <p:nvPicPr>
          <p:cNvPr id="305" name="Google Shape;30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100" y="1090975"/>
            <a:ext cx="4243911" cy="3820978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6" name="Google Shape;30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7986" y="1017725"/>
            <a:ext cx="3599962" cy="382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7" name="Google Shape;307;p52"/>
          <p:cNvCxnSpPr/>
          <p:nvPr/>
        </p:nvCxnSpPr>
        <p:spPr>
          <a:xfrm>
            <a:off x="3244350" y="2642975"/>
            <a:ext cx="3284100" cy="949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Configure job schedule</a:t>
            </a:r>
            <a:endParaRPr/>
          </a:p>
        </p:txBody>
      </p:sp>
      <p:pic>
        <p:nvPicPr>
          <p:cNvPr id="313" name="Google Shape;3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3938" y="1130550"/>
            <a:ext cx="4036120" cy="38209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4" name="Google Shape;314;p53"/>
          <p:cNvSpPr txBox="1"/>
          <p:nvPr/>
        </p:nvSpPr>
        <p:spPr>
          <a:xfrm>
            <a:off x="371900" y="2310600"/>
            <a:ext cx="1978200" cy="600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run every 5 mins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*/5**** 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315" name="Google Shape;315;p53"/>
          <p:cNvCxnSpPr/>
          <p:nvPr/>
        </p:nvCxnSpPr>
        <p:spPr>
          <a:xfrm>
            <a:off x="1875400" y="2658800"/>
            <a:ext cx="2010000" cy="112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so far !</a:t>
            </a:r>
            <a:endParaRPr/>
          </a:p>
        </p:txBody>
      </p:sp>
      <p:sp>
        <p:nvSpPr>
          <p:cNvPr id="321" name="Google Shape;321;p54"/>
          <p:cNvSpPr txBox="1"/>
          <p:nvPr>
            <p:ph idx="1" type="body"/>
          </p:nvPr>
        </p:nvSpPr>
        <p:spPr>
          <a:xfrm>
            <a:off x="311700" y="1152475"/>
            <a:ext cx="8520600" cy="34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Install/setup Master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Setup Agents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Create freestyle Projects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500"/>
              <a:t>Next !</a:t>
            </a:r>
            <a:endParaRPr sz="25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Setup pipeline projects with groovy language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first pipeline project</a:t>
            </a:r>
            <a:endParaRPr/>
          </a:p>
        </p:txBody>
      </p:sp>
      <p:pic>
        <p:nvPicPr>
          <p:cNvPr id="327" name="Google Shape;32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1800" y="1122650"/>
            <a:ext cx="4512891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200" y="349638"/>
            <a:ext cx="5489623" cy="4444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Blueocean plugin</a:t>
            </a:r>
            <a:endParaRPr/>
          </a:p>
        </p:txBody>
      </p:sp>
      <p:pic>
        <p:nvPicPr>
          <p:cNvPr id="338" name="Google Shape;33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2925" y="1162225"/>
            <a:ext cx="619094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workflow illustrating </a:t>
            </a:r>
            <a:r>
              <a:rPr lang="en-GB"/>
              <a:t>the</a:t>
            </a:r>
            <a:r>
              <a:rPr lang="en-GB"/>
              <a:t> jenkins infrastructure</a:t>
            </a:r>
            <a:endParaRPr/>
          </a:p>
        </p:txBody>
      </p:sp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675" y="1130075"/>
            <a:ext cx="5032387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Jenkins Agent Types</a:t>
            </a:r>
            <a:endParaRPr/>
          </a:p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Permanent Agents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Dedicated servers for running and building jobs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We have to make sure that all prerequisites are installed on the server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Cloud Agents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Ephemeral/Dynamic/Temp Agents spun up on demand based on a configured template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Examples - Docker, Kubernetes, ECS, e.t.c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Build Job Type</a:t>
            </a:r>
            <a:endParaRPr/>
          </a:p>
        </p:txBody>
      </p:sp>
      <p:sp>
        <p:nvSpPr>
          <p:cNvPr id="89" name="Google Shape;8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Freestyle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Basic way to create a build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Feels line Shell scripting that would be triggered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Recommended way for starting to learn how to write a build job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Pipelines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U</a:t>
            </a:r>
            <a:r>
              <a:rPr lang="en-GB"/>
              <a:t>se groovy syntax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Broken into stages and steps. E.g. Clone, build, test, package, deploy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025" y="112850"/>
            <a:ext cx="470577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>
            <p:ph idx="1" type="body"/>
          </p:nvPr>
        </p:nvSpPr>
        <p:spPr>
          <a:xfrm>
            <a:off x="1289825" y="1060325"/>
            <a:ext cx="6449100" cy="19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600"/>
              <a:t>Jenkins is a CI/CD tool used by </a:t>
            </a:r>
            <a:r>
              <a:rPr lang="en-GB" sz="2600"/>
              <a:t>engineers </a:t>
            </a:r>
            <a:r>
              <a:rPr lang="en-GB" sz="2600"/>
              <a:t>to </a:t>
            </a:r>
            <a:r>
              <a:rPr lang="en-GB" sz="2600"/>
              <a:t>automate</a:t>
            </a:r>
            <a:r>
              <a:rPr lang="en-GB" sz="2600"/>
              <a:t> </a:t>
            </a:r>
            <a:r>
              <a:rPr lang="en-GB" sz="2600"/>
              <a:t>repetitive</a:t>
            </a:r>
            <a:r>
              <a:rPr lang="en-GB" sz="2600"/>
              <a:t> tasks in order to allow them be more productive </a:t>
            </a:r>
            <a:endParaRPr sz="2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